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9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31"/>
  </p:handoutMasterIdLst>
  <p:sldIdLst>
    <p:sldId id="409" r:id="rId3"/>
    <p:sldId id="410" r:id="rId4"/>
    <p:sldId id="411" r:id="rId5"/>
    <p:sldId id="415" r:id="rId6"/>
    <p:sldId id="449" r:id="rId8"/>
    <p:sldId id="455" r:id="rId9"/>
    <p:sldId id="450" r:id="rId10"/>
    <p:sldId id="452" r:id="rId11"/>
    <p:sldId id="451" r:id="rId12"/>
    <p:sldId id="453" r:id="rId13"/>
    <p:sldId id="454" r:id="rId14"/>
    <p:sldId id="456" r:id="rId15"/>
    <p:sldId id="477" r:id="rId16"/>
    <p:sldId id="433" r:id="rId17"/>
    <p:sldId id="478" r:id="rId18"/>
    <p:sldId id="479" r:id="rId19"/>
    <p:sldId id="481" r:id="rId20"/>
    <p:sldId id="482" r:id="rId21"/>
    <p:sldId id="434" r:id="rId22"/>
    <p:sldId id="424" r:id="rId23"/>
    <p:sldId id="425" r:id="rId24"/>
    <p:sldId id="483" r:id="rId25"/>
    <p:sldId id="435" r:id="rId26"/>
    <p:sldId id="428" r:id="rId27"/>
    <p:sldId id="429" r:id="rId28"/>
    <p:sldId id="430" r:id="rId29"/>
    <p:sldId id="486" r:id="rId30"/>
  </p:sldIdLst>
  <p:sldSz cx="12192000" cy="6858000"/>
  <p:notesSz cx="6858000" cy="9144000"/>
  <p:embeddedFontLst>
    <p:embeddedFont>
      <p:font typeface="汉仪趣报简" panose="00020600040101010101" charset="-122"/>
      <p:regular r:id="rId36"/>
    </p:embeddedFont>
    <p:embeddedFont>
      <p:font typeface="微软雅黑" panose="020B0503020204020204" pitchFamily="34" charset="-122"/>
      <p:regular r:id="rId37"/>
    </p:embeddedFont>
    <p:embeddedFont>
      <p:font typeface="汉仪力量黑简" panose="00020600040101010101" charset="-122"/>
      <p:regular r:id="rId38"/>
    </p:embeddedFont>
    <p:embeddedFont>
      <p:font typeface="汉仪菱心体简" panose="0201040000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 sun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64E"/>
    <a:srgbClr val="1A274E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15.xml"/><Relationship Id="rId4" Type="http://schemas.openxmlformats.org/officeDocument/2006/relationships/slide" Target="slides/slide2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趣报简" panose="00020600040101010101" charset="-122"/>
              </a:rPr>
            </a:fld>
            <a:endParaRPr lang="zh-CN" altLang="en-US">
              <a:latin typeface="汉仪趣报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趣报简" panose="00020600040101010101" charset="-122"/>
              </a:rPr>
            </a:fld>
            <a:endParaRPr lang="zh-CN" altLang="en-US">
              <a:latin typeface="汉仪趣报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109220" y="97155"/>
            <a:ext cx="11984355" cy="6664960"/>
          </a:xfrm>
          <a:prstGeom prst="rect">
            <a:avLst/>
          </a:prstGeom>
          <a:noFill/>
          <a:ln w="38100">
            <a:solidFill>
              <a:srgbClr val="1A27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5" name="任意多边形: 形状 2"/>
          <p:cNvSpPr/>
          <p:nvPr userDrawn="1"/>
        </p:nvSpPr>
        <p:spPr>
          <a:xfrm>
            <a:off x="78105" y="6393180"/>
            <a:ext cx="1200848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7" name="任意多边形: 形状 2"/>
          <p:cNvSpPr/>
          <p:nvPr userDrawn="1"/>
        </p:nvSpPr>
        <p:spPr>
          <a:xfrm rot="10800000">
            <a:off x="109220" y="130175"/>
            <a:ext cx="1198435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9.webp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zhida.zhihu.com/search?content_id=100388200&amp;content_type=Article&amp;match_order=2&amp;q=%E6%B5%8B%E5%85%89%E5%8C%BA%E5%9F%9F&amp;zhida_source=entity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7.jpeg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6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" descr="1d419969e144509b61fad468a55fc857fae"/>
          <p:cNvPicPr>
            <a:picLocks noChangeAspect="1"/>
          </p:cNvPicPr>
          <p:nvPr/>
        </p:nvPicPr>
        <p:blipFill>
          <a:blip r:embed="rId1"/>
          <a:srcRect t="55833" r="60769"/>
          <a:stretch>
            <a:fillRect/>
          </a:stretch>
        </p:blipFill>
        <p:spPr>
          <a:xfrm>
            <a:off x="2811780" y="5105400"/>
            <a:ext cx="1106805" cy="1287780"/>
          </a:xfrm>
          <a:prstGeom prst="rect">
            <a:avLst/>
          </a:prstGeom>
        </p:spPr>
      </p:pic>
      <p:pic>
        <p:nvPicPr>
          <p:cNvPr id="7" name="图片" descr="1d419e1445109b61fad468a55fc857fae"/>
          <p:cNvPicPr>
            <a:picLocks noChangeAspect="1"/>
          </p:cNvPicPr>
          <p:nvPr/>
        </p:nvPicPr>
        <p:blipFill>
          <a:blip r:embed="rId2"/>
          <a:srcRect r="45498" b="38648"/>
          <a:stretch>
            <a:fillRect/>
          </a:stretch>
        </p:blipFill>
        <p:spPr>
          <a:xfrm rot="21120000">
            <a:off x="321310" y="3361690"/>
            <a:ext cx="2783205" cy="3239770"/>
          </a:xfrm>
          <a:prstGeom prst="rect">
            <a:avLst/>
          </a:prstGeom>
        </p:spPr>
      </p:pic>
      <p:pic>
        <p:nvPicPr>
          <p:cNvPr id="8" name="图片" descr="1d46919e144509b61fad468a55fc857fae"/>
          <p:cNvPicPr>
            <a:picLocks noChangeAspect="1"/>
          </p:cNvPicPr>
          <p:nvPr/>
        </p:nvPicPr>
        <p:blipFill>
          <a:blip r:embed="rId3"/>
          <a:srcRect l="55482" b="76502"/>
          <a:stretch>
            <a:fillRect/>
          </a:stretch>
        </p:blipFill>
        <p:spPr>
          <a:xfrm>
            <a:off x="9655175" y="355600"/>
            <a:ext cx="2438400" cy="1330325"/>
          </a:xfrm>
          <a:prstGeom prst="rect">
            <a:avLst/>
          </a:prstGeom>
        </p:spPr>
      </p:pic>
      <p:sp>
        <p:nvSpPr>
          <p:cNvPr id="11" name="矩形"/>
          <p:cNvSpPr/>
          <p:nvPr/>
        </p:nvSpPr>
        <p:spPr>
          <a:xfrm>
            <a:off x="109220" y="97155"/>
            <a:ext cx="11984355" cy="6664960"/>
          </a:xfrm>
          <a:prstGeom prst="rect">
            <a:avLst/>
          </a:prstGeom>
          <a:noFill/>
          <a:ln w="38100">
            <a:solidFill>
              <a:srgbClr val="1A27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12" name="图片" descr="1d46919e144509b61fad468a55fc857fae"/>
          <p:cNvPicPr>
            <a:picLocks noChangeAspect="1"/>
          </p:cNvPicPr>
          <p:nvPr/>
        </p:nvPicPr>
        <p:blipFill>
          <a:blip r:embed="rId3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3" name="图片" descr="1d46919e144509b61fad468a55fc857fae"/>
          <p:cNvPicPr>
            <a:picLocks noChangeAspect="1"/>
          </p:cNvPicPr>
          <p:nvPr/>
        </p:nvPicPr>
        <p:blipFill>
          <a:blip r:embed="rId3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4" name="图片" descr="1d419969e144509b61fad468a55fc857fae"/>
          <p:cNvPicPr>
            <a:picLocks noChangeAspect="1"/>
          </p:cNvPicPr>
          <p:nvPr/>
        </p:nvPicPr>
        <p:blipFill>
          <a:blip r:embed="rId1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  <p:sp>
        <p:nvSpPr>
          <p:cNvPr id="15" name="任意多边形"/>
          <p:cNvSpPr/>
          <p:nvPr/>
        </p:nvSpPr>
        <p:spPr>
          <a:xfrm>
            <a:off x="78105" y="6393180"/>
            <a:ext cx="1200848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sp>
        <p:nvSpPr>
          <p:cNvPr id="17" name="任意多边形"/>
          <p:cNvSpPr/>
          <p:nvPr/>
        </p:nvSpPr>
        <p:spPr>
          <a:xfrm rot="10800000">
            <a:off x="109220" y="130175"/>
            <a:ext cx="1198435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18" name="图片" descr="1d46919e144509b61fad468a55fc857fae"/>
          <p:cNvPicPr>
            <a:picLocks noChangeAspect="1"/>
          </p:cNvPicPr>
          <p:nvPr/>
        </p:nvPicPr>
        <p:blipFill>
          <a:blip r:embed="rId3"/>
          <a:srcRect l="38554" t="26387" r="35742" b="58915"/>
          <a:stretch>
            <a:fillRect/>
          </a:stretch>
        </p:blipFill>
        <p:spPr>
          <a:xfrm rot="21120000">
            <a:off x="11228705" y="1734820"/>
            <a:ext cx="728980" cy="431165"/>
          </a:xfrm>
          <a:prstGeom prst="rect">
            <a:avLst/>
          </a:prstGeom>
        </p:spPr>
      </p:pic>
      <p:pic>
        <p:nvPicPr>
          <p:cNvPr id="19" name="图片" descr="1d419969e144509b61fad468a55fc857fae"/>
          <p:cNvPicPr>
            <a:picLocks noChangeAspect="1"/>
          </p:cNvPicPr>
          <p:nvPr/>
        </p:nvPicPr>
        <p:blipFill>
          <a:blip r:embed="rId1"/>
          <a:srcRect l="15170" t="55833" r="60769"/>
          <a:stretch>
            <a:fillRect/>
          </a:stretch>
        </p:blipFill>
        <p:spPr>
          <a:xfrm flipH="1">
            <a:off x="11407775" y="3579495"/>
            <a:ext cx="678815" cy="1287780"/>
          </a:xfrm>
          <a:prstGeom prst="rect">
            <a:avLst/>
          </a:prstGeom>
        </p:spPr>
      </p:pic>
      <p:pic>
        <p:nvPicPr>
          <p:cNvPr id="20" name="图片" descr="1d46919e144509b61fad468a55fc857fae"/>
          <p:cNvPicPr>
            <a:picLocks noChangeAspect="1"/>
          </p:cNvPicPr>
          <p:nvPr/>
        </p:nvPicPr>
        <p:blipFill>
          <a:blip r:embed="rId3"/>
          <a:srcRect l="38554" t="26387" r="35742" b="58915"/>
          <a:stretch>
            <a:fillRect/>
          </a:stretch>
        </p:blipFill>
        <p:spPr>
          <a:xfrm rot="480000" flipH="1">
            <a:off x="728980" y="2263140"/>
            <a:ext cx="728980" cy="431165"/>
          </a:xfrm>
          <a:prstGeom prst="rect">
            <a:avLst/>
          </a:prstGeom>
        </p:spPr>
      </p:pic>
      <p:sp>
        <p:nvSpPr>
          <p:cNvPr id="21" name="文本框"/>
          <p:cNvSpPr txBox="1"/>
          <p:nvPr/>
        </p:nvSpPr>
        <p:spPr>
          <a:xfrm>
            <a:off x="3380105" y="2268220"/>
            <a:ext cx="1730375" cy="1821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88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摄</a:t>
            </a:r>
            <a:endParaRPr lang="zh-CN" altLang="en-US" sz="8800"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22" name="文本框"/>
          <p:cNvSpPr txBox="1"/>
          <p:nvPr/>
        </p:nvSpPr>
        <p:spPr>
          <a:xfrm>
            <a:off x="4740275" y="2438400"/>
            <a:ext cx="1730375" cy="1821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88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影</a:t>
            </a:r>
            <a:endParaRPr lang="zh-CN" altLang="en-US" sz="8800"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23" name="文本框"/>
          <p:cNvSpPr txBox="1"/>
          <p:nvPr/>
        </p:nvSpPr>
        <p:spPr>
          <a:xfrm>
            <a:off x="6350635" y="2361565"/>
            <a:ext cx="3217545" cy="1821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88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入门</a:t>
            </a:r>
            <a:endParaRPr lang="zh-CN" altLang="en-US" sz="8800"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10225" y="4516120"/>
            <a:ext cx="63944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latin typeface="汉仪力量黑简" panose="00020600040101010101" charset="-122"/>
                <a:ea typeface="汉仪力量黑简" panose="00020600040101010101" charset="-122"/>
                <a:sym typeface="汉仪菱心体简" panose="02010400000101010101" charset="-122"/>
              </a:rPr>
              <a:t>hyw</a:t>
            </a:r>
            <a:endParaRPr lang="en-US" altLang="zh-CN" sz="1800">
              <a:latin typeface="汉仪力量黑简" panose="00020600040101010101" charset="-122"/>
              <a:ea typeface="汉仪力量黑简" panose="00020600040101010101" charset="-122"/>
              <a:sym typeface="汉仪菱心体简" panose="0201040000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90295" y="897255"/>
            <a:ext cx="104965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F1.8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74160" y="897255"/>
            <a:ext cx="108267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F5.6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72300" y="897255"/>
            <a:ext cx="108902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F11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81870" y="897255"/>
            <a:ext cx="108902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F11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810" y="1753235"/>
            <a:ext cx="2656205" cy="441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665" y="1753235"/>
            <a:ext cx="2651125" cy="4409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1758950"/>
            <a:ext cx="2653030" cy="4414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575" y="1758950"/>
            <a:ext cx="2647315" cy="4403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3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370455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ISO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（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感光度）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57520" y="1029335"/>
            <a:ext cx="643763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3600"/>
              <a:t>ISO=流速（</a:t>
            </a:r>
            <a:r>
              <a:rPr lang="zh-CN" sz="3600"/>
              <a:t>可能不是特别恰当</a:t>
            </a:r>
            <a:r>
              <a:rPr sz="3600"/>
              <a:t>）</a:t>
            </a:r>
            <a:endParaRPr sz="3600"/>
          </a:p>
        </p:txBody>
      </p:sp>
      <p:sp>
        <p:nvSpPr>
          <p:cNvPr id="3" name="文本框 2"/>
          <p:cNvSpPr txBox="1"/>
          <p:nvPr/>
        </p:nvSpPr>
        <p:spPr>
          <a:xfrm>
            <a:off x="1064260" y="2170430"/>
            <a:ext cx="101739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含义：描述相机感光元件（如胶片或图像传感器）的灵敏度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具体操作：调整ISO值可以对照片的曝光进行控制。在较暗的环境中，增加ISO值可以增加相机的感光度，使相机更容易捕捉到光线，从而获得更亮的照片。然而，较高的ISO值也会引入图像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噪点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和失真，影响图像质量。因此，在选择ISO值时需要权衡曝光和图像质量之间的平衡。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ISO值还可以用于创造特定的拍摄效果。例如，在需要捕捉快速运动的场景中，使用较高的ISO值可以使用更快的快门速度来冻结动作，而不会因为光线不足而导致模糊照片。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ISO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并不是越低越好，建议一般情况下在适当范围内（根据不同相机自身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而定）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1344930" y="4309110"/>
            <a:ext cx="9753600" cy="177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fa3ac5e9234c5e84000ad992876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90" y="2169795"/>
            <a:ext cx="3344545" cy="3736340"/>
          </a:xfrm>
          <a:prstGeom prst="rect">
            <a:avLst/>
          </a:prstGeom>
        </p:spPr>
      </p:pic>
      <p:pic>
        <p:nvPicPr>
          <p:cNvPr id="11" name="图片 10" descr="fb837d3002f4ecdff3620823946d1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035" y="2169795"/>
            <a:ext cx="3344545" cy="37363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780" y="2169795"/>
            <a:ext cx="3347085" cy="37369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06805" y="1270000"/>
            <a:ext cx="207391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ISO320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01285" y="1270000"/>
            <a:ext cx="207391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ISO6400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29980" y="1270000"/>
            <a:ext cx="243078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ISO64000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4" name="内容占位符 4" descr="图示, 表格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r="9656" b="1"/>
          <a:stretch>
            <a:fillRect/>
          </a:stretch>
        </p:blipFill>
        <p:spPr>
          <a:xfrm>
            <a:off x="2454849" y="713051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7" name="图片" descr="图2278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80000">
            <a:off x="4909185" y="903605"/>
            <a:ext cx="2465705" cy="2499995"/>
          </a:xfrm>
          <a:prstGeom prst="rect">
            <a:avLst/>
          </a:prstGeom>
        </p:spPr>
      </p:pic>
      <p:sp>
        <p:nvSpPr>
          <p:cNvPr id="11" name="文本框"/>
          <p:cNvSpPr txBox="1"/>
          <p:nvPr/>
        </p:nvSpPr>
        <p:spPr>
          <a:xfrm>
            <a:off x="5383724" y="2244503"/>
            <a:ext cx="1424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273F41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TWO</a:t>
            </a:r>
            <a:endParaRPr lang="en-US" altLang="zh-CN" dirty="0">
              <a:solidFill>
                <a:srgbClr val="273F4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5383724" y="1535081"/>
            <a:ext cx="14245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02</a:t>
            </a:r>
            <a:endParaRPr lang="en-US" altLang="zh-CN" sz="480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2" name="图片" descr="1d46919e144509b61fad468a55fc857fae"/>
          <p:cNvPicPr>
            <a:picLocks noChangeAspect="1"/>
          </p:cNvPicPr>
          <p:nvPr/>
        </p:nvPicPr>
        <p:blipFill>
          <a:blip r:embed="rId2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3" name="图片" descr="1d46919e144509b61fad468a55fc857fae"/>
          <p:cNvPicPr>
            <a:picLocks noChangeAspect="1"/>
          </p:cNvPicPr>
          <p:nvPr/>
        </p:nvPicPr>
        <p:blipFill>
          <a:blip r:embed="rId2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4" name="图片" descr="1d419969e144509b61fad468a55fc857fae"/>
          <p:cNvPicPr>
            <a:picLocks noChangeAspect="1"/>
          </p:cNvPicPr>
          <p:nvPr/>
        </p:nvPicPr>
        <p:blipFill>
          <a:blip r:embed="rId3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  <p:sp>
        <p:nvSpPr>
          <p:cNvPr id="3" name="文本框"/>
          <p:cNvSpPr txBox="1"/>
          <p:nvPr/>
        </p:nvSpPr>
        <p:spPr>
          <a:xfrm>
            <a:off x="3633470" y="3429000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相机</a:t>
            </a:r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档位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1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145030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AUTO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档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/P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档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740410" y="2530475"/>
            <a:ext cx="10532110" cy="3254375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 </a:t>
            </a:r>
            <a:r>
              <a:rPr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基本上就是全自动，不做介绍，实际使用情况几乎为零</a:t>
            </a:r>
            <a:endParaRPr sz="4000" dirty="0">
              <a:solidFill>
                <a:schemeClr val="tx1">
                  <a:lumMod val="95000"/>
                  <a:lumOff val="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如果想好好学习摄影，就不建议使用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AUTO/P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2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250440" y="902970"/>
            <a:ext cx="333883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A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档（光圈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优先）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740410" y="2116455"/>
            <a:ext cx="10217150" cy="3886200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指摄影师可以手动确定光圈的大小，相机根据曝光尺决定快门和iso，即除非手动改变光圈，否则光圈不变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应用场景：85%场景，如人像写真，风光摄影等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使用技巧：在白天时，iso开auto即可，只要保证快门高于安全快门且符合你的需求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拍人像大光圈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虚化）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，拍风景小光圈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F8-F11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相机最优光圈</a:t>
            </a:r>
            <a:endParaRPr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	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绝大部分镜头的最佳光圈都是最大光圈缩小两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档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。 比如某个镜头的最大光圈是F2.8，那么它的最佳光圈很可能是F5.6。 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（一档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=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根号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zh-CN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3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250440" y="902970"/>
            <a:ext cx="333883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S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档（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快门优先）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820420" y="2673350"/>
            <a:ext cx="10217150" cy="3886200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类似于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档，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手动确定快门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速度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应用场景：运动会、打鸟、野生动物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拍摄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、流光夜景等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不如A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档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常用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4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250440" y="902970"/>
            <a:ext cx="333883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M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档（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快门优先）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820420" y="2673350"/>
            <a:ext cx="10217150" cy="3886200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光圈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快门均是手动（iso可auto可手动）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在一些光线一般但是还需要保持快门速的情况下使用，建议iso开auto并设置漂移区间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M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档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不如A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档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方便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特例：拍视频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要</a:t>
            </a:r>
            <a:r>
              <a: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用M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档，统一视频的曝光度，避免因为相机测光而导致视频亮度</a:t>
            </a:r>
            <a:r>
              <a:rPr 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抽搐</a:t>
            </a:r>
            <a:endParaRPr lang="zh-CN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7" name="图片" descr="图2278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80000">
            <a:off x="4909185" y="903605"/>
            <a:ext cx="2465705" cy="2499995"/>
          </a:xfrm>
          <a:prstGeom prst="rect">
            <a:avLst/>
          </a:prstGeom>
        </p:spPr>
      </p:pic>
      <p:sp>
        <p:nvSpPr>
          <p:cNvPr id="11" name="文本框"/>
          <p:cNvSpPr txBox="1"/>
          <p:nvPr/>
        </p:nvSpPr>
        <p:spPr>
          <a:xfrm>
            <a:off x="5383724" y="2244503"/>
            <a:ext cx="1424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273F41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THREE</a:t>
            </a:r>
            <a:endParaRPr lang="en-US" altLang="zh-CN" dirty="0">
              <a:solidFill>
                <a:srgbClr val="273F4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5383724" y="1535081"/>
            <a:ext cx="14245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03</a:t>
            </a:r>
            <a:endParaRPr lang="en-US" altLang="zh-CN" sz="480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2" name="图片" descr="1d46919e144509b61fad468a55fc857fae"/>
          <p:cNvPicPr>
            <a:picLocks noChangeAspect="1"/>
          </p:cNvPicPr>
          <p:nvPr/>
        </p:nvPicPr>
        <p:blipFill>
          <a:blip r:embed="rId2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3" name="图片" descr="1d46919e144509b61fad468a55fc857fae"/>
          <p:cNvPicPr>
            <a:picLocks noChangeAspect="1"/>
          </p:cNvPicPr>
          <p:nvPr/>
        </p:nvPicPr>
        <p:blipFill>
          <a:blip r:embed="rId2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4" name="图片" descr="1d419969e144509b61fad468a55fc857fae"/>
          <p:cNvPicPr>
            <a:picLocks noChangeAspect="1"/>
          </p:cNvPicPr>
          <p:nvPr/>
        </p:nvPicPr>
        <p:blipFill>
          <a:blip r:embed="rId3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  <p:sp>
        <p:nvSpPr>
          <p:cNvPr id="3" name="文本框"/>
          <p:cNvSpPr txBox="1"/>
          <p:nvPr/>
        </p:nvSpPr>
        <p:spPr>
          <a:xfrm>
            <a:off x="3633470" y="3429000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测光</a:t>
            </a:r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模式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"/>
          <p:cNvSpPr txBox="1"/>
          <p:nvPr/>
        </p:nvSpPr>
        <p:spPr>
          <a:xfrm>
            <a:off x="4663009" y="929963"/>
            <a:ext cx="286598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目录</a:t>
            </a:r>
            <a:endParaRPr lang="zh-CN" altLang="en-US" sz="5400"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30" name="矩形"/>
          <p:cNvSpPr/>
          <p:nvPr/>
        </p:nvSpPr>
        <p:spPr>
          <a:xfrm>
            <a:off x="5428990" y="1853392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b="1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CONTENTS</a:t>
            </a:r>
            <a:endParaRPr lang="en-US" altLang="zh-CN" b="1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33" name="矩形"/>
          <p:cNvSpPr txBox="1"/>
          <p:nvPr/>
        </p:nvSpPr>
        <p:spPr>
          <a:xfrm>
            <a:off x="1727200" y="2973070"/>
            <a:ext cx="973455" cy="768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4400" b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01.</a:t>
            </a:r>
            <a:endParaRPr lang="en-US" altLang="zh-CN" sz="4400" b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36" name="矩形"/>
          <p:cNvSpPr/>
          <p:nvPr/>
        </p:nvSpPr>
        <p:spPr>
          <a:xfrm>
            <a:off x="2759075" y="3065145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基本原理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37" name="矩形"/>
          <p:cNvSpPr/>
          <p:nvPr/>
        </p:nvSpPr>
        <p:spPr>
          <a:xfrm>
            <a:off x="1727200" y="3486150"/>
            <a:ext cx="29356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  <a:p>
            <a:pPr algn="l"/>
            <a:r>
              <a:rPr lang="en-US" altLang="zh-CN" sz="1600" i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Click add titleClick add title</a:t>
            </a:r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41" name="文本框"/>
          <p:cNvSpPr txBox="1"/>
          <p:nvPr/>
        </p:nvSpPr>
        <p:spPr>
          <a:xfrm>
            <a:off x="6478270" y="2973070"/>
            <a:ext cx="973455" cy="768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4400" b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02.</a:t>
            </a:r>
            <a:endParaRPr lang="en-US" altLang="zh-CN" sz="4400" b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42" name="矩形"/>
          <p:cNvSpPr/>
          <p:nvPr/>
        </p:nvSpPr>
        <p:spPr>
          <a:xfrm>
            <a:off x="7510145" y="3065145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摄影简史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51" name="文本框"/>
          <p:cNvSpPr txBox="1"/>
          <p:nvPr/>
        </p:nvSpPr>
        <p:spPr>
          <a:xfrm>
            <a:off x="1701165" y="4363085"/>
            <a:ext cx="973455" cy="768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4400" b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03.</a:t>
            </a:r>
            <a:endParaRPr lang="en-US" altLang="zh-CN" sz="4400" b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52" name="矩形"/>
          <p:cNvSpPr/>
          <p:nvPr/>
        </p:nvSpPr>
        <p:spPr>
          <a:xfrm>
            <a:off x="2733040" y="4455160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摄影分类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48" name="文本框"/>
          <p:cNvSpPr txBox="1"/>
          <p:nvPr/>
        </p:nvSpPr>
        <p:spPr>
          <a:xfrm>
            <a:off x="6452235" y="4363085"/>
            <a:ext cx="973455" cy="768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4400" b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04.</a:t>
            </a:r>
            <a:endParaRPr lang="en-US" altLang="zh-CN" sz="4400" b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49" name="矩形"/>
          <p:cNvSpPr/>
          <p:nvPr/>
        </p:nvSpPr>
        <p:spPr>
          <a:xfrm>
            <a:off x="7484110" y="4455160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摄影总结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5" name="任意多边形"/>
          <p:cNvSpPr/>
          <p:nvPr/>
        </p:nvSpPr>
        <p:spPr>
          <a:xfrm>
            <a:off x="78105" y="6393180"/>
            <a:ext cx="1200848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sp>
        <p:nvSpPr>
          <p:cNvPr id="2" name="矩形"/>
          <p:cNvSpPr/>
          <p:nvPr/>
        </p:nvSpPr>
        <p:spPr>
          <a:xfrm>
            <a:off x="6356985" y="3486150"/>
            <a:ext cx="293560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  <a:p>
            <a:pPr algn="l"/>
            <a:r>
              <a:rPr lang="en-US" altLang="zh-CN" sz="1600" i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Click add titleClick add title</a:t>
            </a:r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矩形"/>
          <p:cNvSpPr/>
          <p:nvPr/>
        </p:nvSpPr>
        <p:spPr>
          <a:xfrm>
            <a:off x="1675130" y="5038725"/>
            <a:ext cx="293560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  <a:p>
            <a:pPr algn="l"/>
            <a:r>
              <a:rPr lang="en-US" altLang="zh-CN" sz="1600" i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Click add titleClick add title</a:t>
            </a:r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3" name="矩形"/>
          <p:cNvSpPr/>
          <p:nvPr/>
        </p:nvSpPr>
        <p:spPr>
          <a:xfrm>
            <a:off x="6452235" y="5038725"/>
            <a:ext cx="293560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  <a:p>
            <a:pPr algn="l"/>
            <a:r>
              <a:rPr lang="en-US" altLang="zh-CN" sz="1600" i="1"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Click add titleClick add title</a:t>
            </a:r>
            <a:endParaRPr lang="en-US" altLang="zh-CN" sz="1600" i="1"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"/>
          <p:cNvSpPr/>
          <p:nvPr>
            <p:custDataLst>
              <p:tags r:id="rId1"/>
            </p:custDataLst>
          </p:nvPr>
        </p:nvSpPr>
        <p:spPr bwMode="auto">
          <a:xfrm rot="18900000">
            <a:off x="5352415" y="4716145"/>
            <a:ext cx="64770" cy="194310"/>
          </a:xfrm>
          <a:custGeom>
            <a:avLst/>
            <a:gdLst>
              <a:gd name="T0" fmla="*/ 0 w 10"/>
              <a:gd name="T1" fmla="*/ 0 h 30"/>
              <a:gd name="T2" fmla="*/ 10 w 10"/>
              <a:gd name="T3" fmla="*/ 30 h 30"/>
              <a:gd name="T4" fmla="*/ 1 w 10"/>
              <a:gd name="T5" fmla="*/ 5 h 30"/>
              <a:gd name="T6" fmla="*/ 0 w 10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30">
                <a:moveTo>
                  <a:pt x="0" y="0"/>
                </a:moveTo>
                <a:cubicBezTo>
                  <a:pt x="3" y="10"/>
                  <a:pt x="6" y="20"/>
                  <a:pt x="10" y="30"/>
                </a:cubicBezTo>
                <a:cubicBezTo>
                  <a:pt x="7" y="22"/>
                  <a:pt x="4" y="13"/>
                  <a:pt x="1" y="5"/>
                </a:cubicBezTo>
                <a:cubicBezTo>
                  <a:pt x="1" y="3"/>
                  <a:pt x="1" y="1"/>
                  <a:pt x="0" y="0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5" name="任意多边形"/>
          <p:cNvSpPr/>
          <p:nvPr>
            <p:custDataLst>
              <p:tags r:id="rId2"/>
            </p:custDataLst>
          </p:nvPr>
        </p:nvSpPr>
        <p:spPr bwMode="auto">
          <a:xfrm rot="18900000">
            <a:off x="4648200" y="3985260"/>
            <a:ext cx="78740" cy="194310"/>
          </a:xfrm>
          <a:custGeom>
            <a:avLst/>
            <a:gdLst>
              <a:gd name="T0" fmla="*/ 12 w 12"/>
              <a:gd name="T1" fmla="*/ 0 h 30"/>
              <a:gd name="T2" fmla="*/ 0 w 12"/>
              <a:gd name="T3" fmla="*/ 30 h 30"/>
              <a:gd name="T4" fmla="*/ 7 w 12"/>
              <a:gd name="T5" fmla="*/ 12 h 30"/>
              <a:gd name="T6" fmla="*/ 12 w 12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30">
                <a:moveTo>
                  <a:pt x="12" y="0"/>
                </a:moveTo>
                <a:cubicBezTo>
                  <a:pt x="7" y="10"/>
                  <a:pt x="4" y="20"/>
                  <a:pt x="0" y="30"/>
                </a:cubicBezTo>
                <a:cubicBezTo>
                  <a:pt x="3" y="24"/>
                  <a:pt x="5" y="18"/>
                  <a:pt x="7" y="12"/>
                </a:cubicBezTo>
                <a:cubicBezTo>
                  <a:pt x="9" y="8"/>
                  <a:pt x="10" y="4"/>
                  <a:pt x="12" y="0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6" name="任意多边形"/>
          <p:cNvSpPr/>
          <p:nvPr>
            <p:custDataLst>
              <p:tags r:id="rId3"/>
            </p:custDataLst>
          </p:nvPr>
        </p:nvSpPr>
        <p:spPr bwMode="auto">
          <a:xfrm rot="18900000">
            <a:off x="7459980" y="2656840"/>
            <a:ext cx="57785" cy="177165"/>
          </a:xfrm>
          <a:custGeom>
            <a:avLst/>
            <a:gdLst>
              <a:gd name="T0" fmla="*/ 0 w 9"/>
              <a:gd name="T1" fmla="*/ 28 h 28"/>
              <a:gd name="T2" fmla="*/ 9 w 9"/>
              <a:gd name="T3" fmla="*/ 0 h 28"/>
              <a:gd name="T4" fmla="*/ 4 w 9"/>
              <a:gd name="T5" fmla="*/ 17 h 28"/>
              <a:gd name="T6" fmla="*/ 0 w 9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8">
                <a:moveTo>
                  <a:pt x="0" y="28"/>
                </a:moveTo>
                <a:cubicBezTo>
                  <a:pt x="4" y="19"/>
                  <a:pt x="7" y="10"/>
                  <a:pt x="9" y="0"/>
                </a:cubicBezTo>
                <a:cubicBezTo>
                  <a:pt x="7" y="6"/>
                  <a:pt x="6" y="11"/>
                  <a:pt x="4" y="17"/>
                </a:cubicBezTo>
                <a:cubicBezTo>
                  <a:pt x="3" y="21"/>
                  <a:pt x="1" y="24"/>
                  <a:pt x="0" y="28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7" name="任意多边形"/>
          <p:cNvSpPr/>
          <p:nvPr>
            <p:custDataLst>
              <p:tags r:id="rId4"/>
            </p:custDataLst>
          </p:nvPr>
        </p:nvSpPr>
        <p:spPr bwMode="auto">
          <a:xfrm rot="18900000">
            <a:off x="6674485" y="4789805"/>
            <a:ext cx="225425" cy="78740"/>
          </a:xfrm>
          <a:custGeom>
            <a:avLst/>
            <a:gdLst>
              <a:gd name="T0" fmla="*/ 0 w 35"/>
              <a:gd name="T1" fmla="*/ 0 h 12"/>
              <a:gd name="T2" fmla="*/ 35 w 35"/>
              <a:gd name="T3" fmla="*/ 12 h 12"/>
              <a:gd name="T4" fmla="*/ 14 w 35"/>
              <a:gd name="T5" fmla="*/ 5 h 12"/>
              <a:gd name="T6" fmla="*/ 0 w 35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12">
                <a:moveTo>
                  <a:pt x="0" y="0"/>
                </a:moveTo>
                <a:cubicBezTo>
                  <a:pt x="12" y="5"/>
                  <a:pt x="23" y="9"/>
                  <a:pt x="35" y="12"/>
                </a:cubicBezTo>
                <a:cubicBezTo>
                  <a:pt x="29" y="9"/>
                  <a:pt x="21" y="7"/>
                  <a:pt x="14" y="5"/>
                </a:cubicBezTo>
                <a:cubicBezTo>
                  <a:pt x="9" y="3"/>
                  <a:pt x="5" y="2"/>
                  <a:pt x="0" y="0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8" name="任意多边形"/>
          <p:cNvSpPr/>
          <p:nvPr>
            <p:custDataLst>
              <p:tags r:id="rId5"/>
            </p:custDataLst>
          </p:nvPr>
        </p:nvSpPr>
        <p:spPr bwMode="auto">
          <a:xfrm rot="18900000">
            <a:off x="7405370" y="4184015"/>
            <a:ext cx="102235" cy="34290"/>
          </a:xfrm>
          <a:custGeom>
            <a:avLst/>
            <a:gdLst>
              <a:gd name="T0" fmla="*/ 0 w 16"/>
              <a:gd name="T1" fmla="*/ 5 h 5"/>
              <a:gd name="T2" fmla="*/ 16 w 16"/>
              <a:gd name="T3" fmla="*/ 0 h 5"/>
              <a:gd name="T4" fmla="*/ 1 w 16"/>
              <a:gd name="T5" fmla="*/ 4 h 5"/>
              <a:gd name="T6" fmla="*/ 0 w 16"/>
              <a:gd name="T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5">
                <a:moveTo>
                  <a:pt x="0" y="5"/>
                </a:moveTo>
                <a:cubicBezTo>
                  <a:pt x="6" y="3"/>
                  <a:pt x="11" y="2"/>
                  <a:pt x="16" y="0"/>
                </a:cubicBezTo>
                <a:cubicBezTo>
                  <a:pt x="11" y="2"/>
                  <a:pt x="6" y="3"/>
                  <a:pt x="1" y="4"/>
                </a:cubicBezTo>
                <a:cubicBezTo>
                  <a:pt x="1" y="4"/>
                  <a:pt x="0" y="5"/>
                  <a:pt x="0" y="5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 b="6767"/>
          <a:stretch>
            <a:fillRect/>
          </a:stretch>
        </p:blipFill>
        <p:spPr bwMode="auto">
          <a:xfrm>
            <a:off x="3998605" y="1128026"/>
            <a:ext cx="6915663" cy="4404852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"/>
          <p:cNvSpPr txBox="1"/>
          <p:nvPr/>
        </p:nvSpPr>
        <p:spPr>
          <a:xfrm>
            <a:off x="-512445" y="1246505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佳能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  <a:p>
            <a:pPr algn="ctr"/>
            <a:r>
              <a:rPr lang="en-US" altLang="zh-CN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5D4</a:t>
            </a:r>
            <a:endParaRPr lang="en-US" altLang="zh-CN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8840" y="1004570"/>
            <a:ext cx="9165590" cy="154813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spcBef>
                <a:spcPts val="1400"/>
              </a:spcBef>
              <a:spcAft>
                <a:spcPts val="1400"/>
              </a:spcAft>
            </a:pPr>
            <a:r>
              <a:rPr lang="en-US" altLang="zh-CN" sz="1600" b="1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 </a:t>
            </a:r>
            <a:r>
              <a:rPr lang="zh-CN" altLang="en-US" sz="1600" b="1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评价测光：</a:t>
            </a:r>
            <a:r>
              <a:rPr lang="zh-CN" altLang="en-US" sz="160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把拍摄画面分成多个</a:t>
            </a:r>
            <a:r>
              <a:rPr lang="zh-CN" altLang="en-US" sz="1600">
                <a:solidFill>
                  <a:srgbClr val="0940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  <a:hlinkClick r:id="rId1"/>
              </a:rPr>
              <a:t>测光区域</a:t>
            </a:r>
            <a:r>
              <a:rPr lang="zh-CN" altLang="en-US" sz="160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，对每个区域分别测光，然后在整体加权计算曝光。</a:t>
            </a:r>
            <a:endParaRPr lang="zh-CN" altLang="en-US" sz="1600" b="0" i="0">
              <a:solidFill>
                <a:srgbClr val="191B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spcBef>
                <a:spcPts val="1400"/>
              </a:spcBef>
              <a:spcAft>
                <a:spcPts val="1400"/>
              </a:spcAft>
            </a:pPr>
            <a:r>
              <a:rPr lang="zh-CN" altLang="en-US" sz="160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适用于大多数场景的拍摄。</a:t>
            </a:r>
            <a:endParaRPr lang="zh-CN" altLang="en-US" sz="1600" b="0" i="0">
              <a:solidFill>
                <a:srgbClr val="191B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400"/>
              </a:spcBef>
              <a:spcAft>
                <a:spcPts val="1400"/>
              </a:spcAft>
            </a:pPr>
            <a:endParaRPr lang="zh-CN" altLang="en-US" sz="1600" b="0" i="0">
              <a:solidFill>
                <a:srgbClr val="191B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8840" y="2253615"/>
            <a:ext cx="10156190" cy="9429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1400"/>
              </a:spcBef>
              <a:spcAft>
                <a:spcPts val="1400"/>
              </a:spcAft>
            </a:pPr>
            <a:r>
              <a:rPr lang="en-US" altLang="zh-CN" sz="1600" b="1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局部测光</a:t>
            </a:r>
            <a:r>
              <a:rPr lang="zh-CN" altLang="en-US" sz="1600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：只对拍摄画面中央的一块区域进行测光。</a:t>
            </a:r>
            <a:endParaRPr lang="zh-CN" altLang="en-US" sz="1600" i="0">
              <a:solidFill>
                <a:srgbClr val="191B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400"/>
              </a:spcBef>
              <a:spcAft>
                <a:spcPts val="1400"/>
              </a:spcAft>
            </a:pPr>
            <a:r>
              <a:rPr lang="zh-CN" altLang="en-US" sz="1600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适用于逆光拍摄、舞台人像、光线反差较大，光线复杂的场景，针对主体亮部进行测光</a:t>
            </a:r>
            <a:endParaRPr lang="zh-CN" altLang="en-US" sz="1600" i="0">
              <a:solidFill>
                <a:srgbClr val="191B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8840" y="3561080"/>
            <a:ext cx="1022477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 </a:t>
            </a:r>
            <a:r>
              <a:rPr lang="zh-CN" altLang="en-US" sz="1600" b="1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中央重点平均测光</a:t>
            </a:r>
            <a:r>
              <a:rPr lang="zh-CN" altLang="en-US" sz="1600" b="0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是指相机把拍摄画面中央部分的测光数据占据绝大部分比例，而画面中央以外的测光数据作为小部分比例起到测光的辅助作用，经过相机的处理器对这两部分数值加权平均之后的比例，得到拍摄的相机测光数据。通俗讲就是以画面中央位置的测光为主，这样的算法就是对于主体进行主要测光。</a:t>
            </a:r>
            <a:endParaRPr lang="zh-CN" altLang="en-US" sz="1600" b="0" i="0">
              <a:solidFill>
                <a:srgbClr val="191B1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8840" y="4755515"/>
            <a:ext cx="10224770" cy="11887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1400"/>
              </a:spcBef>
              <a:spcAft>
                <a:spcPts val="1400"/>
              </a:spcAft>
            </a:pPr>
            <a:r>
              <a:rPr lang="en-US" altLang="zh-CN" sz="1600" b="1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点测光：</a:t>
            </a:r>
            <a:r>
              <a:rPr lang="zh-CN" altLang="en-US" sz="1600" b="0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是对拍摄画面中很小的一部分进行测光，通俗讲就是对一个点的测光。这样的模式可以更准确的对画面中，认为最适合地方进行测光，而不会受到其它影响。</a:t>
            </a:r>
            <a:endParaRPr lang="zh-CN" altLang="en-US" sz="1600" b="0" i="0">
              <a:solidFill>
                <a:srgbClr val="191B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400"/>
              </a:spcBef>
              <a:spcAft>
                <a:spcPts val="1400"/>
              </a:spcAft>
            </a:pPr>
            <a:r>
              <a:rPr lang="zh-CN" altLang="en-US" sz="1600" b="0" i="0">
                <a:solidFill>
                  <a:srgbClr val="191B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适用于拍摄移动物体或人像，特别是突出主体的时候</a:t>
            </a:r>
            <a:r>
              <a:rPr lang="zh-CN" altLang="en-US" sz="1600" b="0" i="0">
                <a:solidFill>
                  <a:srgbClr val="191B1F"/>
                </a:solidFill>
                <a:latin typeface="-apple-system"/>
                <a:ea typeface="-apple-system"/>
              </a:rPr>
              <a:t>。</a:t>
            </a:r>
            <a:endParaRPr lang="zh-CN" altLang="en-US" sz="1600" b="0" i="0">
              <a:solidFill>
                <a:srgbClr val="191B1F"/>
              </a:solidFill>
              <a:latin typeface="-apple-system"/>
              <a:ea typeface="-apple-syste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"/>
          <p:cNvSpPr/>
          <p:nvPr>
            <p:custDataLst>
              <p:tags r:id="rId1"/>
            </p:custDataLst>
          </p:nvPr>
        </p:nvSpPr>
        <p:spPr bwMode="auto">
          <a:xfrm rot="18900000">
            <a:off x="5352415" y="4716145"/>
            <a:ext cx="64770" cy="194310"/>
          </a:xfrm>
          <a:custGeom>
            <a:avLst/>
            <a:gdLst>
              <a:gd name="T0" fmla="*/ 0 w 10"/>
              <a:gd name="T1" fmla="*/ 0 h 30"/>
              <a:gd name="T2" fmla="*/ 10 w 10"/>
              <a:gd name="T3" fmla="*/ 30 h 30"/>
              <a:gd name="T4" fmla="*/ 1 w 10"/>
              <a:gd name="T5" fmla="*/ 5 h 30"/>
              <a:gd name="T6" fmla="*/ 0 w 10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30">
                <a:moveTo>
                  <a:pt x="0" y="0"/>
                </a:moveTo>
                <a:cubicBezTo>
                  <a:pt x="3" y="10"/>
                  <a:pt x="6" y="20"/>
                  <a:pt x="10" y="30"/>
                </a:cubicBezTo>
                <a:cubicBezTo>
                  <a:pt x="7" y="22"/>
                  <a:pt x="4" y="13"/>
                  <a:pt x="1" y="5"/>
                </a:cubicBezTo>
                <a:cubicBezTo>
                  <a:pt x="1" y="3"/>
                  <a:pt x="1" y="1"/>
                  <a:pt x="0" y="0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5" name="任意多边形"/>
          <p:cNvSpPr/>
          <p:nvPr>
            <p:custDataLst>
              <p:tags r:id="rId2"/>
            </p:custDataLst>
          </p:nvPr>
        </p:nvSpPr>
        <p:spPr bwMode="auto">
          <a:xfrm rot="18900000">
            <a:off x="4648200" y="3985260"/>
            <a:ext cx="78740" cy="194310"/>
          </a:xfrm>
          <a:custGeom>
            <a:avLst/>
            <a:gdLst>
              <a:gd name="T0" fmla="*/ 12 w 12"/>
              <a:gd name="T1" fmla="*/ 0 h 30"/>
              <a:gd name="T2" fmla="*/ 0 w 12"/>
              <a:gd name="T3" fmla="*/ 30 h 30"/>
              <a:gd name="T4" fmla="*/ 7 w 12"/>
              <a:gd name="T5" fmla="*/ 12 h 30"/>
              <a:gd name="T6" fmla="*/ 12 w 12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30">
                <a:moveTo>
                  <a:pt x="12" y="0"/>
                </a:moveTo>
                <a:cubicBezTo>
                  <a:pt x="7" y="10"/>
                  <a:pt x="4" y="20"/>
                  <a:pt x="0" y="30"/>
                </a:cubicBezTo>
                <a:cubicBezTo>
                  <a:pt x="3" y="24"/>
                  <a:pt x="5" y="18"/>
                  <a:pt x="7" y="12"/>
                </a:cubicBezTo>
                <a:cubicBezTo>
                  <a:pt x="9" y="8"/>
                  <a:pt x="10" y="4"/>
                  <a:pt x="12" y="0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6" name="任意多边形"/>
          <p:cNvSpPr/>
          <p:nvPr>
            <p:custDataLst>
              <p:tags r:id="rId3"/>
            </p:custDataLst>
          </p:nvPr>
        </p:nvSpPr>
        <p:spPr bwMode="auto">
          <a:xfrm rot="18900000">
            <a:off x="7459980" y="2656840"/>
            <a:ext cx="57785" cy="177165"/>
          </a:xfrm>
          <a:custGeom>
            <a:avLst/>
            <a:gdLst>
              <a:gd name="T0" fmla="*/ 0 w 9"/>
              <a:gd name="T1" fmla="*/ 28 h 28"/>
              <a:gd name="T2" fmla="*/ 9 w 9"/>
              <a:gd name="T3" fmla="*/ 0 h 28"/>
              <a:gd name="T4" fmla="*/ 4 w 9"/>
              <a:gd name="T5" fmla="*/ 17 h 28"/>
              <a:gd name="T6" fmla="*/ 0 w 9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8">
                <a:moveTo>
                  <a:pt x="0" y="28"/>
                </a:moveTo>
                <a:cubicBezTo>
                  <a:pt x="4" y="19"/>
                  <a:pt x="7" y="10"/>
                  <a:pt x="9" y="0"/>
                </a:cubicBezTo>
                <a:cubicBezTo>
                  <a:pt x="7" y="6"/>
                  <a:pt x="6" y="11"/>
                  <a:pt x="4" y="17"/>
                </a:cubicBezTo>
                <a:cubicBezTo>
                  <a:pt x="3" y="21"/>
                  <a:pt x="1" y="24"/>
                  <a:pt x="0" y="28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7" name="任意多边形"/>
          <p:cNvSpPr/>
          <p:nvPr>
            <p:custDataLst>
              <p:tags r:id="rId4"/>
            </p:custDataLst>
          </p:nvPr>
        </p:nvSpPr>
        <p:spPr bwMode="auto">
          <a:xfrm rot="18900000">
            <a:off x="6674485" y="4789805"/>
            <a:ext cx="225425" cy="78740"/>
          </a:xfrm>
          <a:custGeom>
            <a:avLst/>
            <a:gdLst>
              <a:gd name="T0" fmla="*/ 0 w 35"/>
              <a:gd name="T1" fmla="*/ 0 h 12"/>
              <a:gd name="T2" fmla="*/ 35 w 35"/>
              <a:gd name="T3" fmla="*/ 12 h 12"/>
              <a:gd name="T4" fmla="*/ 14 w 35"/>
              <a:gd name="T5" fmla="*/ 5 h 12"/>
              <a:gd name="T6" fmla="*/ 0 w 35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12">
                <a:moveTo>
                  <a:pt x="0" y="0"/>
                </a:moveTo>
                <a:cubicBezTo>
                  <a:pt x="12" y="5"/>
                  <a:pt x="23" y="9"/>
                  <a:pt x="35" y="12"/>
                </a:cubicBezTo>
                <a:cubicBezTo>
                  <a:pt x="29" y="9"/>
                  <a:pt x="21" y="7"/>
                  <a:pt x="14" y="5"/>
                </a:cubicBezTo>
                <a:cubicBezTo>
                  <a:pt x="9" y="3"/>
                  <a:pt x="5" y="2"/>
                  <a:pt x="0" y="0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8" name="任意多边形"/>
          <p:cNvSpPr/>
          <p:nvPr>
            <p:custDataLst>
              <p:tags r:id="rId5"/>
            </p:custDataLst>
          </p:nvPr>
        </p:nvSpPr>
        <p:spPr bwMode="auto">
          <a:xfrm rot="18900000">
            <a:off x="7405370" y="4184015"/>
            <a:ext cx="102235" cy="34290"/>
          </a:xfrm>
          <a:custGeom>
            <a:avLst/>
            <a:gdLst>
              <a:gd name="T0" fmla="*/ 0 w 16"/>
              <a:gd name="T1" fmla="*/ 5 h 5"/>
              <a:gd name="T2" fmla="*/ 16 w 16"/>
              <a:gd name="T3" fmla="*/ 0 h 5"/>
              <a:gd name="T4" fmla="*/ 1 w 16"/>
              <a:gd name="T5" fmla="*/ 4 h 5"/>
              <a:gd name="T6" fmla="*/ 0 w 16"/>
              <a:gd name="T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5">
                <a:moveTo>
                  <a:pt x="0" y="5"/>
                </a:moveTo>
                <a:cubicBezTo>
                  <a:pt x="6" y="3"/>
                  <a:pt x="11" y="2"/>
                  <a:pt x="16" y="0"/>
                </a:cubicBezTo>
                <a:cubicBezTo>
                  <a:pt x="11" y="2"/>
                  <a:pt x="6" y="3"/>
                  <a:pt x="1" y="4"/>
                </a:cubicBezTo>
                <a:cubicBezTo>
                  <a:pt x="1" y="4"/>
                  <a:pt x="0" y="5"/>
                  <a:pt x="0" y="5"/>
                </a:cubicBezTo>
                <a:close/>
              </a:path>
            </a:pathLst>
          </a:custGeom>
          <a:solidFill>
            <a:srgbClr val="78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4" name="文本框"/>
          <p:cNvSpPr txBox="1"/>
          <p:nvPr/>
        </p:nvSpPr>
        <p:spPr>
          <a:xfrm>
            <a:off x="136525" y="572770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索尼</a:t>
            </a:r>
            <a:r>
              <a:rPr lang="en-US" altLang="zh-CN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A7M3</a:t>
            </a:r>
            <a:endParaRPr lang="en-US" altLang="zh-CN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95" y="1811655"/>
            <a:ext cx="11400790" cy="3716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7" name="图片" descr="图2278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80000">
            <a:off x="4909185" y="903605"/>
            <a:ext cx="2465705" cy="2499995"/>
          </a:xfrm>
          <a:prstGeom prst="rect">
            <a:avLst/>
          </a:prstGeom>
        </p:spPr>
      </p:pic>
      <p:sp>
        <p:nvSpPr>
          <p:cNvPr id="11" name="文本框"/>
          <p:cNvSpPr txBox="1"/>
          <p:nvPr/>
        </p:nvSpPr>
        <p:spPr>
          <a:xfrm>
            <a:off x="5383724" y="2244503"/>
            <a:ext cx="1424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273F41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FOUR</a:t>
            </a:r>
            <a:endParaRPr lang="en-US" altLang="zh-CN" dirty="0">
              <a:solidFill>
                <a:srgbClr val="273F4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5383724" y="1535081"/>
            <a:ext cx="14245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04</a:t>
            </a:r>
            <a:endParaRPr lang="en-US" altLang="zh-CN" sz="480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2" name="图片" descr="1d46919e144509b61fad468a55fc857fae"/>
          <p:cNvPicPr>
            <a:picLocks noChangeAspect="1"/>
          </p:cNvPicPr>
          <p:nvPr/>
        </p:nvPicPr>
        <p:blipFill>
          <a:blip r:embed="rId2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3" name="图片" descr="1d46919e144509b61fad468a55fc857fae"/>
          <p:cNvPicPr>
            <a:picLocks noChangeAspect="1"/>
          </p:cNvPicPr>
          <p:nvPr/>
        </p:nvPicPr>
        <p:blipFill>
          <a:blip r:embed="rId2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4" name="图片" descr="1d419969e144509b61fad468a55fc857fae"/>
          <p:cNvPicPr>
            <a:picLocks noChangeAspect="1"/>
          </p:cNvPicPr>
          <p:nvPr/>
        </p:nvPicPr>
        <p:blipFill>
          <a:blip r:embed="rId3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  <p:sp>
        <p:nvSpPr>
          <p:cNvPr id="3" name="文本框"/>
          <p:cNvSpPr txBox="1"/>
          <p:nvPr/>
        </p:nvSpPr>
        <p:spPr>
          <a:xfrm>
            <a:off x="3633470" y="3429000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画幅与</a:t>
            </a:r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焦距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73150" y="2388235"/>
            <a:ext cx="5114290" cy="345630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7635875" y="733425"/>
            <a:ext cx="3810000" cy="5391150"/>
          </a:xfrm>
          <a:prstGeom prst="rect">
            <a:avLst/>
          </a:prstGeom>
        </p:spPr>
      </p:pic>
      <p:sp>
        <p:nvSpPr>
          <p:cNvPr id="4" name="文本框"/>
          <p:cNvSpPr txBox="1"/>
          <p:nvPr/>
        </p:nvSpPr>
        <p:spPr>
          <a:xfrm>
            <a:off x="833120" y="666115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画幅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099310" y="748665"/>
            <a:ext cx="7808595" cy="5261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焦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3370" y="639445"/>
            <a:ext cx="9064625" cy="5431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"/>
          <p:cNvSpPr txBox="1"/>
          <p:nvPr/>
        </p:nvSpPr>
        <p:spPr>
          <a:xfrm>
            <a:off x="2023745" y="2242820"/>
            <a:ext cx="8144510" cy="286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谢谢</a:t>
            </a:r>
            <a:endParaRPr lang="zh-CN" altLang="en-US" sz="120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sp>
        <p:nvSpPr>
          <p:cNvPr id="10" name="文本框"/>
          <p:cNvSpPr txBox="1"/>
          <p:nvPr/>
        </p:nvSpPr>
        <p:spPr>
          <a:xfrm>
            <a:off x="3633470" y="3429000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曝光三要素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1" name="文本框"/>
          <p:cNvSpPr txBox="1"/>
          <p:nvPr/>
        </p:nvSpPr>
        <p:spPr>
          <a:xfrm>
            <a:off x="5383724" y="2244503"/>
            <a:ext cx="142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273F41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ONE</a:t>
            </a:r>
            <a:endParaRPr lang="en-US" altLang="zh-CN" dirty="0">
              <a:solidFill>
                <a:srgbClr val="273F4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5383724" y="1535081"/>
            <a:ext cx="1424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01</a:t>
            </a:r>
            <a:endParaRPr lang="en-US" altLang="zh-CN" sz="480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7" name="图片" descr="图2278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80000">
            <a:off x="4909185" y="903605"/>
            <a:ext cx="2465705" cy="2499995"/>
          </a:xfrm>
          <a:prstGeom prst="rect">
            <a:avLst/>
          </a:prstGeom>
        </p:spPr>
      </p:pic>
      <p:pic>
        <p:nvPicPr>
          <p:cNvPr id="14" name="图片" descr="1d46919e144509b61fad468a55fc857fae"/>
          <p:cNvPicPr>
            <a:picLocks noChangeAspect="1"/>
          </p:cNvPicPr>
          <p:nvPr/>
        </p:nvPicPr>
        <p:blipFill>
          <a:blip r:embed="rId2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5" name="图片" descr="1d46919e144509b61fad468a55fc857fae"/>
          <p:cNvPicPr>
            <a:picLocks noChangeAspect="1"/>
          </p:cNvPicPr>
          <p:nvPr/>
        </p:nvPicPr>
        <p:blipFill>
          <a:blip r:embed="rId2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6" name="图片" descr="1d419969e144509b61fad468a55fc857fae"/>
          <p:cNvPicPr>
            <a:picLocks noChangeAspect="1"/>
          </p:cNvPicPr>
          <p:nvPr/>
        </p:nvPicPr>
        <p:blipFill>
          <a:blip r:embed="rId3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1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145030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曝光三要素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740410" y="2116455"/>
            <a:ext cx="5030470" cy="2259965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 </a:t>
            </a:r>
            <a:r>
              <a: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相机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  -------</a:t>
            </a:r>
            <a:r>
              <a: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水龙头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进光量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------  </a:t>
            </a:r>
            <a:r>
              <a: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水量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框"/>
          <p:cNvSpPr txBox="1"/>
          <p:nvPr/>
        </p:nvSpPr>
        <p:spPr>
          <a:xfrm>
            <a:off x="7392035" y="1774190"/>
            <a:ext cx="3112135" cy="1299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4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光圈</a:t>
            </a:r>
            <a:endParaRPr lang="zh-CN" altLang="en-US" sz="54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4" name="文本框"/>
          <p:cNvSpPr txBox="1"/>
          <p:nvPr/>
        </p:nvSpPr>
        <p:spPr>
          <a:xfrm>
            <a:off x="6871970" y="2829560"/>
            <a:ext cx="4350385" cy="1299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54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ISO</a:t>
            </a:r>
            <a:r>
              <a:rPr lang="zh-CN" altLang="en-US" sz="54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（感光度）</a:t>
            </a:r>
            <a:endParaRPr lang="zh-CN" altLang="en-US" sz="54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1" name="文本框"/>
          <p:cNvSpPr txBox="1"/>
          <p:nvPr/>
        </p:nvSpPr>
        <p:spPr>
          <a:xfrm>
            <a:off x="6871970" y="586740"/>
            <a:ext cx="4023995" cy="1299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4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快门</a:t>
            </a:r>
            <a:endParaRPr lang="zh-CN" altLang="en-US" sz="54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" y="4258945"/>
            <a:ext cx="2048510" cy="153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 t="30122" r="23314" b="9745"/>
          <a:stretch>
            <a:fillRect/>
          </a:stretch>
        </p:blipFill>
        <p:spPr bwMode="auto">
          <a:xfrm>
            <a:off x="3571545" y="4129612"/>
            <a:ext cx="2017036" cy="208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36" y="4073005"/>
            <a:ext cx="3031579" cy="202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1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370455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快门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0575" y="1029018"/>
            <a:ext cx="5080000" cy="645160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3600"/>
              <a:t>快门</a:t>
            </a:r>
            <a:r>
              <a:rPr lang="en-US" altLang="zh-CN" sz="3600"/>
              <a:t>=</a:t>
            </a:r>
            <a:r>
              <a:rPr lang="zh-CN" altLang="en-US" sz="3600"/>
              <a:t>水龙头开放时间</a:t>
            </a:r>
            <a:endParaRPr lang="zh-CN" altLang="en-US" sz="3600"/>
          </a:p>
        </p:txBody>
      </p:sp>
      <p:sp>
        <p:nvSpPr>
          <p:cNvPr id="3" name="文本框 2"/>
          <p:cNvSpPr txBox="1"/>
          <p:nvPr/>
        </p:nvSpPr>
        <p:spPr>
          <a:xfrm>
            <a:off x="1219200" y="1774190"/>
            <a:ext cx="101739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含义：快门的主要作用是控制相机曝光时间，即相机感光元件暴露于光线下的时间长度。通过调整快门速度，可以控制照片的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曝光量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，从而影响照片的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亮度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运动模糊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‘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效果。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拍摄高速运动物体用更快地快门，拍摄低速或者静止物体可用相对更慢的快门获得更多进光量，但不能低于安全快门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安全快门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定义：安全快门是指在摄影中使用的一种快门速度，用于避免由于相机晃动而导致的模糊照片。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大小：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焦距。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般来说，安全快门速度是指与镜头焦距相对应的最小快门速度。例如，如果使用焦距为50mm的镜头，那么安全快门速度可能是1/50秒或更快。这意味着在手持相机拍摄时，摄影师应该使用至少1/50秒的快门速度来避免由于手部抖动而导致的模糊照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注意：安全快门速度只是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理论说法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，实际情况可能因摄影师的稳定性、镜头防抖功能、拍摄场景等因素而有所不同。有些摄影师可能需要使用更快的快门速度来确保图像的清晰度，尤其是在拍摄快速运动的主体时。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fc6499413ddbc450fc46dddfb2c3c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590" y="2162175"/>
            <a:ext cx="4926330" cy="38595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46400" y="1199515"/>
            <a:ext cx="104965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20S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85" y="2162175"/>
            <a:ext cx="5507990" cy="37433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28635" y="1199515"/>
            <a:ext cx="205803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1/1250S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2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370455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光圈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0575" y="1029018"/>
            <a:ext cx="5080000" cy="645160"/>
          </a:xfrm>
          <a:prstGeom prst="rect">
            <a:avLst/>
          </a:prstGeom>
        </p:spPr>
        <p:txBody>
          <a:bodyPr>
            <a:spAutoFit/>
          </a:bodyPr>
          <a:p>
            <a:r>
              <a:rPr sz="3600"/>
              <a:t>光圈=水龙头口径</a:t>
            </a:r>
            <a:endParaRPr sz="3600"/>
          </a:p>
        </p:txBody>
      </p:sp>
      <p:sp>
        <p:nvSpPr>
          <p:cNvPr id="3" name="文本框 2"/>
          <p:cNvSpPr txBox="1"/>
          <p:nvPr/>
        </p:nvSpPr>
        <p:spPr>
          <a:xfrm>
            <a:off x="776605" y="2075815"/>
            <a:ext cx="101739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含义：光圈的主要作用是控制进入相机镜头的光线的数量。通过调整光圈的大小，可以控制相机镜头的光线通量，从而影响照片的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曝光量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景深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景深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影响因素：光圈、焦距、被拍对象与拍摄者的距离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含义：它指的是在一张照片中，从前景到背景的距离范围内能够保持清晰焦点的区域。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焦距越长，景深越浅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离被摄物体越近，景深越浅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245" y="4396740"/>
            <a:ext cx="3176905" cy="178689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a5f74cd64d1d671c7ae4445f16c2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055" y="1753235"/>
            <a:ext cx="2727960" cy="4538980"/>
          </a:xfrm>
          <a:prstGeom prst="rect">
            <a:avLst/>
          </a:prstGeom>
        </p:spPr>
      </p:pic>
      <p:pic>
        <p:nvPicPr>
          <p:cNvPr id="10" name="图片 9" descr="e9afaf80254918cc8a86120ff91061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753235"/>
            <a:ext cx="2675255" cy="4451985"/>
          </a:xfrm>
          <a:prstGeom prst="rect">
            <a:avLst/>
          </a:prstGeom>
        </p:spPr>
      </p:pic>
      <p:pic>
        <p:nvPicPr>
          <p:cNvPr id="11" name="图片 10" descr="516ba7d01a483d88a7ac76c368f26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1753870"/>
            <a:ext cx="2675255" cy="4451350"/>
          </a:xfrm>
          <a:prstGeom prst="rect">
            <a:avLst/>
          </a:prstGeom>
        </p:spPr>
      </p:pic>
      <p:pic>
        <p:nvPicPr>
          <p:cNvPr id="13" name="图片 12" descr="6adde6766eb13d757217714f3e024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280" y="1754505"/>
            <a:ext cx="2656205" cy="44189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90295" y="897255"/>
            <a:ext cx="104965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F2.8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94175" y="897255"/>
            <a:ext cx="84010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F4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72300" y="897255"/>
            <a:ext cx="108902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F5.6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81870" y="897255"/>
            <a:ext cx="108902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F11</a:t>
            </a:r>
            <a:endParaRPr 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2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370455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光圈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4370" y="2402205"/>
            <a:ext cx="101739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光圈用F表示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数字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越小光圈越大，景深越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浅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数字越大光圈越小，景深越深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拍人像，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一般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用大光圈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拍风景，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一般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用小光圈，更锐利，成像更加清晰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101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102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103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104.xml><?xml version="1.0" encoding="utf-8"?>
<p:tagLst xmlns:p="http://schemas.openxmlformats.org/presentationml/2006/main">
  <p:tag name="PA" val="v5.2.9"/>
</p:tagLst>
</file>

<file path=ppt/tags/tag105.xml><?xml version="1.0" encoding="utf-8"?>
<p:tagLst xmlns:p="http://schemas.openxmlformats.org/presentationml/2006/main">
  <p:tag name="PA" val="v5.2.9"/>
</p:tagLst>
</file>

<file path=ppt/tags/tag106.xml><?xml version="1.0" encoding="utf-8"?>
<p:tagLst xmlns:p="http://schemas.openxmlformats.org/presentationml/2006/main">
  <p:tag name="PA" val="v5.2.9"/>
</p:tagLst>
</file>

<file path=ppt/tags/tag107.xml><?xml version="1.0" encoding="utf-8"?>
<p:tagLst xmlns:p="http://schemas.openxmlformats.org/presentationml/2006/main">
  <p:tag name="PA" val="v5.2.9"/>
</p:tagLst>
</file>

<file path=ppt/tags/tag108.xml><?xml version="1.0" encoding="utf-8"?>
<p:tagLst xmlns:p="http://schemas.openxmlformats.org/presentationml/2006/main">
  <p:tag name="PA" val="v5.2.9"/>
</p:tagLst>
</file>

<file path=ppt/tags/tag109.xml><?xml version="1.0" encoding="utf-8"?>
<p:tagLst xmlns:p="http://schemas.openxmlformats.org/presentationml/2006/main">
  <p:tag name="PA" val="v5.2.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PA" val="v5.2.9"/>
</p:tagLst>
</file>

<file path=ppt/tags/tag111.xml><?xml version="1.0" encoding="utf-8"?>
<p:tagLst xmlns:p="http://schemas.openxmlformats.org/presentationml/2006/main">
  <p:tag name="PA" val="v5.2.9"/>
</p:tagLst>
</file>

<file path=ppt/tags/tag112.xml><?xml version="1.0" encoding="utf-8"?>
<p:tagLst xmlns:p="http://schemas.openxmlformats.org/presentationml/2006/main">
  <p:tag name="PA" val="v5.2.9"/>
</p:tagLst>
</file>

<file path=ppt/tags/tag113.xml><?xml version="1.0" encoding="utf-8"?>
<p:tagLst xmlns:p="http://schemas.openxmlformats.org/presentationml/2006/main">
  <p:tag name="PA" val="v5.2.9"/>
</p:tagLst>
</file>

<file path=ppt/tags/tag114.xml><?xml version="1.0" encoding="utf-8"?>
<p:tagLst xmlns:p="http://schemas.openxmlformats.org/presentationml/2006/main">
  <p:tag name="PA" val="v5.2.9"/>
</p:tagLst>
</file>

<file path=ppt/tags/tag115.xml><?xml version="1.0" encoding="utf-8"?>
<p:tagLst xmlns:p="http://schemas.openxmlformats.org/presentationml/2006/main">
  <p:tag name="commondata" val="eyJjb3VudCI6MywiaGRpZCI6IjMwZmUwZDg3OWIyM2NiYzZlOTBjN2E1NTk1NzA0NzYyIiwidXNlckNvdW50Ijoz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5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6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7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8.xml><?xml version="1.0" encoding="utf-8"?>
<p:tagLst xmlns:p="http://schemas.openxmlformats.org/presentationml/2006/main">
  <p:tag name="PA" val="v5.2.9"/>
</p:tagLst>
</file>

<file path=ppt/tags/tag69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1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2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3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4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5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6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7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8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9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1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2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3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4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5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6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7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8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9.xml><?xml version="1.0" encoding="utf-8"?>
<p:tagLst xmlns:p="http://schemas.openxmlformats.org/presentationml/2006/main">
  <p:tag name="PA" val="v5.2.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1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2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3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4.xml><?xml version="1.0" encoding="utf-8"?>
<p:tagLst xmlns:p="http://schemas.openxmlformats.org/presentationml/2006/main">
  <p:tag name="PA" val="v5.2.9"/>
</p:tagLst>
</file>

<file path=ppt/tags/tag95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6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7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8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99.xml><?xml version="1.0" encoding="utf-8"?>
<p:tagLst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趣报简"/>
        <a:ea typeface="汉仪趣报简"/>
        <a:cs typeface=""/>
      </a:majorFont>
      <a:minorFont>
        <a:latin typeface="汉仪趣报简"/>
        <a:ea typeface="汉仪趣报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趣报简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汉仪趣报简"/>
        <a:font script="Hebr" typeface="汉仪趣报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趣报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趣报简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汉仪趣报简"/>
        <a:font script="Hebr" typeface="汉仪趣报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趣报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2074</Words>
  <Application>WPS 演示</Application>
  <PresentationFormat>宽屏</PresentationFormat>
  <Paragraphs>206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汉仪趣报简</vt:lpstr>
      <vt:lpstr>Wingdings</vt:lpstr>
      <vt:lpstr>微软雅黑</vt:lpstr>
      <vt:lpstr>汉仪力量黑简</vt:lpstr>
      <vt:lpstr>汉仪菱心体简</vt:lpstr>
      <vt:lpstr>Arial</vt:lpstr>
      <vt:lpstr>Arial Unicode MS</vt:lpstr>
      <vt:lpstr>Gill Sans</vt:lpstr>
      <vt:lpstr>Helvetica Neue Light</vt:lpstr>
      <vt:lpstr>Helvetica Neue</vt:lpstr>
      <vt:lpstr>Gill Sans MT</vt:lpstr>
      <vt:lpstr>-apple-system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:）</cp:lastModifiedBy>
  <cp:revision>158</cp:revision>
  <dcterms:created xsi:type="dcterms:W3CDTF">2019-06-19T02:08:00Z</dcterms:created>
  <dcterms:modified xsi:type="dcterms:W3CDTF">2024-09-26T06:21:25Z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KSOTemplateUUID">
    <vt:lpwstr>v1.0_mb_56YJX0RteF22DYEl8pDsXA==</vt:lpwstr>
  </property>
  <property fmtid="{D5CDD505-2E9C-101B-9397-08002B2CF9AE}" pid="4" name="ICV">
    <vt:lpwstr>54EAE857CF084389A975C67A0740DEB9_11</vt:lpwstr>
  </property>
</Properties>
</file>